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DDDDD"/>
    <a:srgbClr val="EAEAEA"/>
    <a:srgbClr val="C0C0C0"/>
    <a:srgbClr val="5F5F5F"/>
    <a:srgbClr val="969696"/>
    <a:srgbClr val="000000"/>
    <a:srgbClr val="C65D2E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-1432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F20338-E099-414D-B50D-443B6FC1EFA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595027-80A6-448D-AF37-89899253D76D}" type="slidenum">
              <a:rPr lang="en-US"/>
              <a:pPr/>
              <a:t>1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5029200"/>
            <a:ext cx="8686800" cy="9477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886450"/>
            <a:ext cx="8686800" cy="89535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163A8F3-702B-4D8F-B3BC-B309ED2415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0C2E0-5A73-4953-9374-E401E278BA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76200"/>
            <a:ext cx="21336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2484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5E154-5685-4A78-B066-7BAEA4DD3D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487CC-4431-4064-8BDF-FA0484F003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F3608-0497-473C-980B-EC60BE82A5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91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191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579F8-01B9-45B8-89FD-B6F3FAA11D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7FB6A-4207-4710-8200-B00D157A88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6A28C-AA70-4612-95EE-7B1F226324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B2E34-FCC2-4AEA-ADDA-E3703D0705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6B04C-9470-438E-99BA-423E84A7EC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8FE76-AD64-4F03-8F01-A5E2EFE09E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8524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white">
          <a:xfrm>
            <a:off x="381000" y="12954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78" name="Rectangle 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79" name="Rectangle 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C27F548-89FA-4F99-A39F-A60D90B1D2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Spécifications du projet DOP</a:t>
            </a:r>
            <a:endParaRPr lang="fr-FR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Groupe no</a:t>
            </a:r>
            <a:r>
              <a:rPr lang="fr-FR" dirty="0" smtClean="0"/>
              <a:t> X </a:t>
            </a:r>
            <a:r>
              <a:rPr lang="fr-FR" dirty="0" smtClean="0"/>
              <a:t>:</a:t>
            </a:r>
            <a:r>
              <a:rPr lang="fr-FR" dirty="0" smtClean="0"/>
              <a:t> </a:t>
            </a:r>
            <a:r>
              <a:rPr lang="fr-FR" dirty="0" smtClean="0"/>
              <a:t>********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Intégration client </a:t>
            </a:r>
            <a:r>
              <a:rPr lang="fr-CH" dirty="0" err="1" smtClean="0"/>
              <a:t>iPhone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Visualisation sous forme </a:t>
            </a:r>
            <a:r>
              <a:rPr lang="fr-CH" smtClean="0"/>
              <a:t>de diaporama</a:t>
            </a:r>
            <a:endParaRPr lang="fr-CH" dirty="0" smtClean="0"/>
          </a:p>
          <a:p>
            <a:r>
              <a:rPr lang="fr-CH" dirty="0" smtClean="0"/>
              <a:t>Transfert de fichiers par sockets</a:t>
            </a:r>
          </a:p>
          <a:p>
            <a:r>
              <a:rPr lang="fr-CH" dirty="0" smtClean="0"/>
              <a:t>Pas de répertoire en cache</a:t>
            </a:r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Répartition</a:t>
            </a:r>
            <a:r>
              <a:rPr lang="en-US" dirty="0" smtClean="0"/>
              <a:t> des </a:t>
            </a:r>
            <a:r>
              <a:rPr lang="en-US" dirty="0" err="1" smtClean="0"/>
              <a:t>tâches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Member1</a:t>
            </a:r>
            <a:r>
              <a:rPr lang="en-US" dirty="0" smtClean="0"/>
              <a:t> </a:t>
            </a:r>
            <a:r>
              <a:rPr lang="en-US" dirty="0" smtClean="0"/>
              <a:t>: </a:t>
            </a:r>
            <a:r>
              <a:rPr lang="en-US" dirty="0" err="1" smtClean="0"/>
              <a:t>implémentation</a:t>
            </a:r>
            <a:r>
              <a:rPr lang="en-US" dirty="0" smtClean="0"/>
              <a:t> des </a:t>
            </a:r>
            <a:r>
              <a:rPr lang="en-US" dirty="0" err="1" smtClean="0"/>
              <a:t>fonctionnalités</a:t>
            </a:r>
            <a:r>
              <a:rPr lang="en-US" dirty="0" smtClean="0"/>
              <a:t> du </a:t>
            </a:r>
            <a:r>
              <a:rPr lang="en-US" dirty="0" err="1" smtClean="0"/>
              <a:t>serveur</a:t>
            </a:r>
            <a:r>
              <a:rPr lang="en-US" dirty="0" smtClean="0"/>
              <a:t> (</a:t>
            </a:r>
            <a:r>
              <a:rPr lang="en-US" dirty="0" err="1" smtClean="0"/>
              <a:t>modèle</a:t>
            </a:r>
            <a:r>
              <a:rPr lang="en-US" dirty="0" smtClean="0"/>
              <a:t> de </a:t>
            </a:r>
            <a:r>
              <a:rPr lang="en-US" dirty="0" err="1" smtClean="0"/>
              <a:t>l’application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Member2</a:t>
            </a:r>
            <a:r>
              <a:rPr lang="en-US" dirty="0" smtClean="0"/>
              <a:t> </a:t>
            </a:r>
            <a:r>
              <a:rPr lang="en-US" dirty="0" smtClean="0"/>
              <a:t>: </a:t>
            </a:r>
            <a:r>
              <a:rPr lang="en-US" dirty="0" err="1" smtClean="0"/>
              <a:t>implémentation</a:t>
            </a:r>
            <a:r>
              <a:rPr lang="en-US" dirty="0" smtClean="0"/>
              <a:t> du client (</a:t>
            </a:r>
            <a:r>
              <a:rPr lang="en-US" dirty="0" err="1" smtClean="0"/>
              <a:t>contrôleur</a:t>
            </a:r>
            <a:r>
              <a:rPr lang="en-US" dirty="0" smtClean="0"/>
              <a:t> et </a:t>
            </a:r>
            <a:r>
              <a:rPr lang="en-US" dirty="0" err="1" smtClean="0"/>
              <a:t>vue</a:t>
            </a:r>
            <a:r>
              <a:rPr lang="en-US" dirty="0" smtClean="0"/>
              <a:t>) et </a:t>
            </a:r>
            <a:r>
              <a:rPr lang="en-US" dirty="0" err="1" smtClean="0"/>
              <a:t>gestion</a:t>
            </a:r>
            <a:r>
              <a:rPr lang="en-US" dirty="0" smtClean="0"/>
              <a:t> des </a:t>
            </a:r>
            <a:r>
              <a:rPr lang="en-US" dirty="0" err="1" smtClean="0"/>
              <a:t>données</a:t>
            </a:r>
            <a:r>
              <a:rPr lang="en-US" dirty="0" smtClean="0"/>
              <a:t> (SGBD et arborescence)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Merci de votre attention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Questions ?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ImageBook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Application distribuée de gestion de galerie d’images multi-utilisateurs.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Architecture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Client-Serveur avec Java RMI</a:t>
            </a:r>
          </a:p>
          <a:p>
            <a:r>
              <a:rPr lang="fr-CH" dirty="0" smtClean="0"/>
              <a:t>Eventuellement utilisation de sockets pour le transfert de fichiers</a:t>
            </a:r>
          </a:p>
          <a:p>
            <a:r>
              <a:rPr lang="fr-CH" dirty="0" smtClean="0"/>
              <a:t>Eventuellement framework GlassFish pour la persistance des données</a:t>
            </a:r>
          </a:p>
          <a:p>
            <a:r>
              <a:rPr lang="fr-CH" dirty="0" smtClean="0"/>
              <a:t>Gestion concurrente du cache du côté du client</a:t>
            </a:r>
          </a:p>
          <a:p>
            <a:r>
              <a:rPr lang="fr-CH" dirty="0" smtClean="0"/>
              <a:t>Pattern MVC (modèle-vue-contrôleur)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Fonctionnalités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Chaque utilisateur peut gérer lui-même sa (ses) galerie(s) en ajoutant, supprimant des images</a:t>
            </a:r>
            <a:r>
              <a:rPr lang="fr-CH" dirty="0" smtClean="0"/>
              <a:t>.</a:t>
            </a:r>
          </a:p>
          <a:p>
            <a:r>
              <a:rPr lang="fr-CH" dirty="0" smtClean="0"/>
              <a:t>Un </a:t>
            </a:r>
            <a:r>
              <a:rPr lang="fr-CH" dirty="0"/>
              <a:t>utilisateur peut consulter, commenter, évaluer et être informé sur les modifications effectuées dans les galeries des autres </a:t>
            </a:r>
            <a:r>
              <a:rPr lang="fr-CH" dirty="0" smtClean="0"/>
              <a:t>utilisateurs.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Serveur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Base de données (SGBD ou XML) stockant l’adresse des images, les galeries et les utilisateurs.</a:t>
            </a:r>
          </a:p>
          <a:p>
            <a:r>
              <a:rPr lang="fr-CH" dirty="0" smtClean="0"/>
              <a:t>Images conservées </a:t>
            </a:r>
            <a:r>
              <a:rPr lang="fr-CH" dirty="0"/>
              <a:t>dans l’arborescence du système de fichiers du serveur</a:t>
            </a:r>
            <a:endParaRPr lang="fr-CH" dirty="0" smtClean="0"/>
          </a:p>
          <a:p>
            <a:endParaRPr lang="fr-CH" dirty="0"/>
          </a:p>
        </p:txBody>
      </p:sp>
      <p:pic>
        <p:nvPicPr>
          <p:cNvPr id="4" name="Picture 3" descr="Sans tit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4000504"/>
            <a:ext cx="3644317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Fonctionnalités serveur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Gestion des utilisateurs : création, suppression</a:t>
            </a:r>
          </a:p>
          <a:p>
            <a:r>
              <a:rPr lang="fr-CH" dirty="0" smtClean="0"/>
              <a:t>Gestion des galeries : création, modification, suppression, évaluation, commentaires</a:t>
            </a:r>
          </a:p>
          <a:p>
            <a:r>
              <a:rPr lang="fr-CH" dirty="0" smtClean="0"/>
              <a:t>Gestion des images : ajout, suppression</a:t>
            </a:r>
          </a:p>
          <a:p>
            <a:endParaRPr lang="fr-CH" dirty="0"/>
          </a:p>
          <a:p>
            <a:r>
              <a:rPr lang="fr-CH" dirty="0" smtClean="0"/>
              <a:t>Éventuellement autres fonctionnalités…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Client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Interface graphique pour visionner et modifier les galeries d’images</a:t>
            </a:r>
          </a:p>
          <a:p>
            <a:r>
              <a:rPr lang="fr-CH" dirty="0" smtClean="0"/>
              <a:t>Visualisation d’une galerie : les miniatures des images sont téléchargées depuis le serveur</a:t>
            </a:r>
          </a:p>
          <a:p>
            <a:r>
              <a:rPr lang="fr-CH" dirty="0" smtClean="0"/>
              <a:t>Visualisation d’une image à taille normale en un clic</a:t>
            </a:r>
          </a:p>
          <a:p>
            <a:r>
              <a:rPr lang="fr-CH" dirty="0" smtClean="0"/>
              <a:t>Gestion du cache</a:t>
            </a:r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Gestion du cache client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534400" cy="5257800"/>
          </a:xfrm>
        </p:spPr>
        <p:txBody>
          <a:bodyPr/>
          <a:lstStyle/>
          <a:p>
            <a:r>
              <a:rPr lang="fr-CH" sz="2400" dirty="0" smtClean="0"/>
              <a:t>Problème : il faut télécharger plusieurs images et la rapidité dépend du réseau</a:t>
            </a:r>
          </a:p>
          <a:p>
            <a:r>
              <a:rPr lang="fr-CH" sz="2400" dirty="0" smtClean="0"/>
              <a:t>Solution : parallélisme des téléchargements et gestion du cache</a:t>
            </a:r>
          </a:p>
          <a:p>
            <a:r>
              <a:rPr lang="fr-CH" sz="2400" dirty="0" smtClean="0"/>
              <a:t>Principe : Si une image est dans le cache, il n’y a pas besoin de la télécharger</a:t>
            </a:r>
          </a:p>
        </p:txBody>
      </p:sp>
      <p:pic>
        <p:nvPicPr>
          <p:cNvPr id="4" name="Picture 3" descr="Sans tit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786190"/>
            <a:ext cx="7897328" cy="201005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 rot="5400000">
            <a:off x="2071670" y="5786454"/>
            <a:ext cx="57150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2357422" y="6072206"/>
            <a:ext cx="457203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5400000" flipH="1" flipV="1">
            <a:off x="6607983" y="5750735"/>
            <a:ext cx="64294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concurren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524" y="3500438"/>
            <a:ext cx="2365442" cy="30718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Gestion concurrente du cache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dirty="0" smtClean="0"/>
              <a:t>Problème de producteur-consommateurs non symétrique</a:t>
            </a:r>
          </a:p>
          <a:p>
            <a:r>
              <a:rPr lang="fr-CH" sz="2400" dirty="0" smtClean="0"/>
              <a:t>Producteur : thread cherchant les fichiers à télécharger</a:t>
            </a:r>
          </a:p>
          <a:p>
            <a:r>
              <a:rPr lang="fr-CH" sz="2400" dirty="0" smtClean="0"/>
              <a:t>Consommateurs : threads téléchargeant les images</a:t>
            </a:r>
            <a:endParaRPr lang="fr-CH" sz="24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643306" y="3714752"/>
            <a:ext cx="1214446" cy="17859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643306" y="5214950"/>
            <a:ext cx="1214446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3643306" y="4927610"/>
            <a:ext cx="1214446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3643306" y="4641858"/>
            <a:ext cx="1214446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643306" y="4357694"/>
            <a:ext cx="1214446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643306" y="4071942"/>
            <a:ext cx="1214446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286116" y="3357562"/>
            <a:ext cx="1884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Images à télécharger</a:t>
            </a:r>
            <a:endParaRPr lang="fr-CH" sz="1600" dirty="0"/>
          </a:p>
        </p:txBody>
      </p:sp>
      <p:pic>
        <p:nvPicPr>
          <p:cNvPr id="15" name="Picture 14" descr="concurren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2928934"/>
            <a:ext cx="2344128" cy="3044156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 bwMode="auto">
          <a:xfrm rot="5400000">
            <a:off x="1678761" y="4393413"/>
            <a:ext cx="50006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1928794" y="4429132"/>
            <a:ext cx="171451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3" name="Picture 22" descr="concurren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857496"/>
            <a:ext cx="2428892" cy="315423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714744" y="4357694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2.jpg</a:t>
            </a:r>
            <a:endParaRPr lang="fr-CH" sz="1400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4857752" y="4429132"/>
            <a:ext cx="100013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rot="5400000">
            <a:off x="6465901" y="4749809"/>
            <a:ext cx="135732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7181668" y="4286256"/>
            <a:ext cx="1962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Téléchargement de 2.jpg</a:t>
            </a:r>
            <a:endParaRPr lang="fr-CH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1142976" y="2571744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producteur</a:t>
            </a:r>
            <a:endParaRPr lang="fr-CH" dirty="0"/>
          </a:p>
        </p:txBody>
      </p:sp>
      <p:sp>
        <p:nvSpPr>
          <p:cNvPr id="35" name="TextBox 34"/>
          <p:cNvSpPr txBox="1"/>
          <p:nvPr/>
        </p:nvSpPr>
        <p:spPr>
          <a:xfrm>
            <a:off x="6072198" y="2500306"/>
            <a:ext cx="2114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consommateurs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uter monitor design template">
  <a:themeElements>
    <a:clrScheme name="">
      <a:dk1>
        <a:srgbClr val="080808"/>
      </a:dk1>
      <a:lt1>
        <a:srgbClr val="74C8E6"/>
      </a:lt1>
      <a:dk2>
        <a:srgbClr val="FFFFFF"/>
      </a:dk2>
      <a:lt2>
        <a:srgbClr val="080808"/>
      </a:lt2>
      <a:accent1>
        <a:srgbClr val="68A2B6"/>
      </a:accent1>
      <a:accent2>
        <a:srgbClr val="4192BF"/>
      </a:accent2>
      <a:accent3>
        <a:srgbClr val="BCE0F0"/>
      </a:accent3>
      <a:accent4>
        <a:srgbClr val="060606"/>
      </a:accent4>
      <a:accent5>
        <a:srgbClr val="B9CED7"/>
      </a:accent5>
      <a:accent6>
        <a:srgbClr val="3A84AD"/>
      </a:accent6>
      <a:hlink>
        <a:srgbClr val="3963AF"/>
      </a:hlink>
      <a:folHlink>
        <a:srgbClr val="000066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80808"/>
        </a:dk1>
        <a:lt1>
          <a:srgbClr val="74C8E6"/>
        </a:lt1>
        <a:dk2>
          <a:srgbClr val="000000"/>
        </a:dk2>
        <a:lt2>
          <a:srgbClr val="080808"/>
        </a:lt2>
        <a:accent1>
          <a:srgbClr val="68A2B6"/>
        </a:accent1>
        <a:accent2>
          <a:srgbClr val="4192BF"/>
        </a:accent2>
        <a:accent3>
          <a:srgbClr val="BCE0F0"/>
        </a:accent3>
        <a:accent4>
          <a:srgbClr val="060606"/>
        </a:accent4>
        <a:accent5>
          <a:srgbClr val="B9CED7"/>
        </a:accent5>
        <a:accent6>
          <a:srgbClr val="3A84AD"/>
        </a:accent6>
        <a:hlink>
          <a:srgbClr val="3963AF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Computer monitor design template</Template>
  <TotalTime>129</TotalTime>
  <Words>353</Words>
  <Application>Microsoft Macintosh PowerPoint</Application>
  <PresentationFormat>On-screen Show (4:3)</PresentationFormat>
  <Paragraphs>51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Computer monitor design template</vt:lpstr>
      <vt:lpstr>Spécifications du projet DOP</vt:lpstr>
      <vt:lpstr>ImageBook</vt:lpstr>
      <vt:lpstr>Architecture</vt:lpstr>
      <vt:lpstr>Fonctionnalités</vt:lpstr>
      <vt:lpstr>Serveur</vt:lpstr>
      <vt:lpstr>Fonctionnalités serveur</vt:lpstr>
      <vt:lpstr>Client</vt:lpstr>
      <vt:lpstr>Gestion du cache client</vt:lpstr>
      <vt:lpstr>Gestion concurrente du cache</vt:lpstr>
      <vt:lpstr>Intégration client iPhone</vt:lpstr>
      <vt:lpstr>Répartition des tâches</vt:lpstr>
      <vt:lpstr>Merci de votre attention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Spécifications du projet DOP</dc:title>
  <dc:creator>anup</dc:creator>
  <cp:lastModifiedBy>Behnaz Bostanipour</cp:lastModifiedBy>
  <cp:revision>48</cp:revision>
  <dcterms:created xsi:type="dcterms:W3CDTF">2011-10-12T12:35:15Z</dcterms:created>
  <dcterms:modified xsi:type="dcterms:W3CDTF">2011-10-12T12:36:23Z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TC011813291033</vt:lpwstr>
  </property>
</Properties>
</file>